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5"/>
  </p:notesMasterIdLst>
  <p:sldIdLst>
    <p:sldId id="256" r:id="rId3"/>
    <p:sldId id="288" r:id="rId4"/>
    <p:sldId id="290" r:id="rId5"/>
    <p:sldId id="299" r:id="rId6"/>
    <p:sldId id="293" r:id="rId7"/>
    <p:sldId id="300" r:id="rId8"/>
    <p:sldId id="302" r:id="rId9"/>
    <p:sldId id="295" r:id="rId10"/>
    <p:sldId id="304" r:id="rId11"/>
    <p:sldId id="303" r:id="rId12"/>
    <p:sldId id="298" r:id="rId13"/>
    <p:sldId id="279" r:id="rId14"/>
  </p:sldIdLst>
  <p:sldSz cx="9144000" cy="5143500" type="screen16x9"/>
  <p:notesSz cx="6858000" cy="9144000"/>
  <p:embeddedFontLst>
    <p:embeddedFont>
      <p:font typeface="Montserrat Medium" panose="020B0604020202020204" charset="0"/>
      <p:regular r:id="rId16"/>
      <p:bold r:id="rId17"/>
      <p:italic r:id="rId18"/>
      <p:boldItalic r:id="rId19"/>
    </p:embeddedFont>
    <p:embeddedFont>
      <p:font typeface="Lora" panose="020B0604020202020204" charset="0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62">
          <p15:clr>
            <a:srgbClr val="747775"/>
          </p15:clr>
        </p15:guide>
        <p15:guide id="4" orient="horz" pos="479">
          <p15:clr>
            <a:srgbClr val="747775"/>
          </p15:clr>
        </p15:guide>
        <p15:guide id="5" orient="horz" pos="413">
          <p15:clr>
            <a:srgbClr val="747775"/>
          </p15:clr>
        </p15:guide>
        <p15:guide id="6" pos="4142">
          <p15:clr>
            <a:srgbClr val="747775"/>
          </p15:clr>
        </p15:guide>
        <p15:guide id="7" orient="horz" pos="305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  <p:guide pos="562"/>
        <p:guide orient="horz" pos="479"/>
        <p:guide orient="horz" pos="413"/>
        <p:guide pos="4142"/>
        <p:guide orient="horz" pos="30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538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625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544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191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546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0188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5304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9" name="Google Shape;14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title">
  <p:cSld name="PPTMON 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custom">
  <p:cSld name="PPTMON custom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slide">
  <p:cSld name="PPTMON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42C4F"/>
            </a:gs>
            <a:gs pos="100000">
              <a:srgbClr val="1E123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42C4F"/>
            </a:gs>
            <a:gs pos="100000">
              <a:srgbClr val="1E123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 altLang="k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/>
        </p:nvSpPr>
        <p:spPr>
          <a:xfrm>
            <a:off x="892850" y="2571750"/>
            <a:ext cx="73314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AR" sz="3700" b="1" dirty="0" smtClean="0">
                <a:solidFill>
                  <a:schemeClr val="lt1"/>
                </a:solidFill>
                <a:latin typeface="Lora"/>
              </a:rPr>
              <a:t>Boletín Sumar +. </a:t>
            </a:r>
            <a:r>
              <a:rPr lang="es-AR" sz="3700" b="1" dirty="0">
                <a:solidFill>
                  <a:schemeClr val="accent4"/>
                </a:solidFill>
                <a:latin typeface="Lora"/>
              </a:rPr>
              <a:t>Salta</a:t>
            </a:r>
            <a:r>
              <a:rPr lang="es-AR" sz="3700" b="1" dirty="0">
                <a:solidFill>
                  <a:schemeClr val="lt1"/>
                </a:solidFill>
                <a:latin typeface="Lora"/>
              </a:rPr>
              <a:t> </a:t>
            </a:r>
            <a:r>
              <a:rPr lang="ko" sz="3700" b="1" i="0" u="none" strike="noStrike" cap="none" dirty="0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rPr>
              <a:t/>
            </a:r>
            <a:br>
              <a:rPr lang="ko" sz="3700" b="1" i="0" u="none" strike="noStrike" cap="none" dirty="0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ko" sz="3700" b="1" i="0" u="none" strike="noStrike" cap="none" dirty="0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rPr>
              <a:t/>
            </a:r>
            <a:br>
              <a:rPr lang="ko" sz="3700" b="1" i="0" u="none" strike="noStrike" cap="none" dirty="0">
                <a:solidFill>
                  <a:schemeClr val="accent4"/>
                </a:solidFill>
                <a:latin typeface="Lora"/>
                <a:ea typeface="Lora"/>
                <a:cs typeface="Lora"/>
                <a:sym typeface="Lora"/>
              </a:rPr>
            </a:br>
            <a:endParaRPr sz="3700" b="1" i="0" u="none" strike="noStrike" cap="none" dirty="0">
              <a:solidFill>
                <a:schemeClr val="accent4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76" name="Google Shape;76;p23"/>
          <p:cNvSpPr txBox="1"/>
          <p:nvPr/>
        </p:nvSpPr>
        <p:spPr>
          <a:xfrm>
            <a:off x="2171700" y="4248977"/>
            <a:ext cx="4800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AR" sz="1100" dirty="0" smtClean="0">
                <a:solidFill>
                  <a:schemeClr val="accent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Febrero 2026</a:t>
            </a:r>
            <a:endParaRPr sz="1100" b="0" i="0" u="none" strike="noStrike" cap="none" dirty="0">
              <a:solidFill>
                <a:schemeClr val="accent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7" name="Google Shape;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0700" y="760950"/>
            <a:ext cx="1722600" cy="17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93" y="3779505"/>
            <a:ext cx="2280102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93852" y="0"/>
            <a:ext cx="8520600" cy="572700"/>
          </a:xfrm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Testimonios 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00334" y="480685"/>
            <a:ext cx="546271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100" b="1" dirty="0">
                <a:solidFill>
                  <a:schemeClr val="bg1"/>
                </a:solidFill>
              </a:rPr>
              <a:t>Hospital “Dr. Francisco Herrera”: </a:t>
            </a:r>
            <a:r>
              <a:rPr lang="es-AR" sz="1100" b="1" dirty="0" smtClean="0">
                <a:solidFill>
                  <a:schemeClr val="bg1"/>
                </a:solidFill>
              </a:rPr>
              <a:t>“Tenemos como derrotero la inclusión de personas sin obra social y el cumplimiento de trazadoras”</a:t>
            </a:r>
            <a:endParaRPr lang="es-AR" sz="1100" b="1" dirty="0">
              <a:solidFill>
                <a:schemeClr val="bg1"/>
              </a:solidFill>
            </a:endParaRPr>
          </a:p>
          <a:p>
            <a:pPr algn="just"/>
            <a:endParaRPr lang="es-AR" sz="1100" dirty="0" smtClean="0">
              <a:solidFill>
                <a:schemeClr val="bg1"/>
              </a:solidFill>
            </a:endParaRPr>
          </a:p>
          <a:p>
            <a:pPr algn="just"/>
            <a:r>
              <a:rPr lang="es-AR" sz="1050" dirty="0" smtClean="0">
                <a:solidFill>
                  <a:schemeClr val="bg1"/>
                </a:solidFill>
              </a:rPr>
              <a:t>El </a:t>
            </a:r>
            <a:r>
              <a:rPr lang="es-AR" sz="1050" dirty="0">
                <a:solidFill>
                  <a:schemeClr val="bg1"/>
                </a:solidFill>
              </a:rPr>
              <a:t>gerente general del hospital “Dr. Francisco Herrera” del municipio de Quijano, Juan Pablo Castillo señaló que </a:t>
            </a:r>
            <a:r>
              <a:rPr lang="es-AR" sz="1050" dirty="0" smtClean="0">
                <a:solidFill>
                  <a:schemeClr val="bg1"/>
                </a:solidFill>
              </a:rPr>
              <a:t>“nuestro </a:t>
            </a:r>
            <a:r>
              <a:rPr lang="es-AR" sz="1050" dirty="0">
                <a:solidFill>
                  <a:schemeClr val="bg1"/>
                </a:solidFill>
              </a:rPr>
              <a:t>trabajo está </a:t>
            </a:r>
            <a:r>
              <a:rPr lang="es-AR" sz="1050" dirty="0" smtClean="0">
                <a:solidFill>
                  <a:schemeClr val="bg1"/>
                </a:solidFill>
              </a:rPr>
              <a:t>enfocado en aumentar la inclusión de personas sin obra social y </a:t>
            </a:r>
            <a:r>
              <a:rPr lang="es-AR" sz="1050" dirty="0">
                <a:solidFill>
                  <a:schemeClr val="bg1"/>
                </a:solidFill>
              </a:rPr>
              <a:t>en cumplir los indicadores de </a:t>
            </a:r>
            <a:r>
              <a:rPr lang="es-AR" sz="1050" dirty="0" smtClean="0">
                <a:solidFill>
                  <a:schemeClr val="bg1"/>
                </a:solidFill>
              </a:rPr>
              <a:t>salud, las Trazadoras propuestas </a:t>
            </a:r>
            <a:r>
              <a:rPr lang="es-AR" sz="1050" dirty="0">
                <a:solidFill>
                  <a:schemeClr val="bg1"/>
                </a:solidFill>
              </a:rPr>
              <a:t>por el Programa Sumar+ </a:t>
            </a:r>
            <a:r>
              <a:rPr lang="es-AR" sz="105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050" dirty="0" smtClean="0">
              <a:solidFill>
                <a:schemeClr val="bg1"/>
              </a:solidFill>
            </a:endParaRPr>
          </a:p>
          <a:p>
            <a:pPr algn="just"/>
            <a:r>
              <a:rPr lang="es-AR" sz="1050" dirty="0" smtClean="0">
                <a:solidFill>
                  <a:schemeClr val="bg1"/>
                </a:solidFill>
              </a:rPr>
              <a:t>Aseveró que la gestión se inició con el reconocimiento al personal y la organización interna de tareas, lo que posibilitó incrementar prestaciones y el correspondiente registro en las historias clínicas.</a:t>
            </a:r>
          </a:p>
          <a:p>
            <a:pPr algn="just"/>
            <a:endParaRPr lang="es-AR" sz="1050" dirty="0" smtClean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“Mejorar el ambiente laboral fue </a:t>
            </a:r>
            <a:r>
              <a:rPr lang="es-AR" sz="1050" dirty="0" smtClean="0">
                <a:solidFill>
                  <a:schemeClr val="bg1"/>
                </a:solidFill>
              </a:rPr>
              <a:t>el punto de partida con el que iniciamos, realizamos </a:t>
            </a:r>
            <a:r>
              <a:rPr lang="es-AR" sz="1050" dirty="0">
                <a:solidFill>
                  <a:schemeClr val="bg1"/>
                </a:solidFill>
              </a:rPr>
              <a:t>una evaluación de todos los servicios para que pudieran expresarse, tanto el personal como los jefes y desde allí plantear un rumbo de trabajo”, </a:t>
            </a:r>
            <a:r>
              <a:rPr lang="es-AR" sz="1050" dirty="0" smtClean="0">
                <a:solidFill>
                  <a:schemeClr val="bg1"/>
                </a:solidFill>
              </a:rPr>
              <a:t>concluyó </a:t>
            </a:r>
            <a:r>
              <a:rPr lang="es-AR" sz="1050" dirty="0">
                <a:solidFill>
                  <a:schemeClr val="bg1"/>
                </a:solidFill>
              </a:rPr>
              <a:t>Castillo.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b="1" dirty="0" smtClean="0">
                <a:solidFill>
                  <a:schemeClr val="bg1"/>
                </a:solidFill>
              </a:rPr>
              <a:t>Resultados </a:t>
            </a:r>
            <a:r>
              <a:rPr lang="es-AR" sz="1050" b="1" dirty="0">
                <a:solidFill>
                  <a:schemeClr val="bg1"/>
                </a:solidFill>
              </a:rPr>
              <a:t>de gestión</a:t>
            </a: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El equipo de salud ha disminuido las derivaciones por curaciones de ulceras, dado que posee un consultorio especializado en tratamiento de heridas avanzadas</a:t>
            </a:r>
            <a:r>
              <a:rPr lang="es-AR" sz="105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050" dirty="0" smtClean="0">
              <a:solidFill>
                <a:schemeClr val="bg1"/>
              </a:solidFill>
            </a:endParaRPr>
          </a:p>
          <a:p>
            <a:pPr algn="just"/>
            <a:r>
              <a:rPr lang="es-AR" sz="1050" b="1" dirty="0" smtClean="0">
                <a:solidFill>
                  <a:schemeClr val="bg1"/>
                </a:solidFill>
              </a:rPr>
              <a:t>Inversiones</a:t>
            </a:r>
            <a:endParaRPr lang="es-AR" sz="1050" b="1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Con los fondos transferidos por el Programa Sumar han mejorado la estructura edilicia y efectuaron arreglos de pintura, refacciones con luminarias, reparación de baños y griferías, mantención de servicios generales, arreglos en las viviendas de los residentes, instalaciones de </a:t>
            </a:r>
            <a:r>
              <a:rPr lang="es-AR" sz="1050" dirty="0" smtClean="0">
                <a:solidFill>
                  <a:schemeClr val="bg1"/>
                </a:solidFill>
              </a:rPr>
              <a:t>aires acondicionados </a:t>
            </a:r>
            <a:r>
              <a:rPr lang="es-AR" sz="1050" dirty="0">
                <a:solidFill>
                  <a:schemeClr val="bg1"/>
                </a:solidFill>
              </a:rPr>
              <a:t>y conexiones de </a:t>
            </a:r>
            <a:r>
              <a:rPr lang="es-AR" sz="1050" dirty="0" smtClean="0">
                <a:solidFill>
                  <a:schemeClr val="bg1"/>
                </a:solidFill>
              </a:rPr>
              <a:t>sistema.</a:t>
            </a:r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En articulación con la municipalidad se proyectaron acciones conjuntas en reparaciones y trabajos para el nosocomio y la comunidad.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51" y="572700"/>
            <a:ext cx="2807854" cy="15794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5" y="3334139"/>
            <a:ext cx="2888347" cy="16246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86" y="2053970"/>
            <a:ext cx="1423593" cy="14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252330" y="1663147"/>
            <a:ext cx="2961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>
              <a:solidFill>
                <a:srgbClr val="7030A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607114"/>
            <a:ext cx="808384" cy="75004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798016" y="714395"/>
            <a:ext cx="2042975" cy="553998"/>
          </a:xfrm>
          <a:prstGeom prst="rect">
            <a:avLst/>
          </a:prstGeom>
          <a:solidFill>
            <a:srgbClr val="00206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sz="1000" dirty="0" smtClean="0">
                <a:solidFill>
                  <a:schemeClr val="bg1"/>
                </a:solidFill>
              </a:rPr>
              <a:t>Susana Velazco, coordinadora ejecutiva jurisdiccional del Programa Sumar +</a:t>
            </a:r>
            <a:endParaRPr lang="es-AR" sz="1000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28869" y="1483247"/>
            <a:ext cx="6970644" cy="3093154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1000" dirty="0" smtClean="0"/>
              <a:t>La coordinadora ejecutiva jurisdiccional, Susana Velazco indicó que se trabaja intensamente en acompañar a los equipos de salud en lo que respecta al análisis de fortalezas y debilidades de la gestión con el Programa Sumar + . </a:t>
            </a:r>
            <a:r>
              <a:rPr lang="es-AR" sz="1000" dirty="0" smtClean="0"/>
              <a:t>La </a:t>
            </a:r>
            <a:r>
              <a:rPr lang="es-AR" sz="1000" dirty="0" smtClean="0"/>
              <a:t>finalidad es proyectar mejoras continuas para brindar más prestaciones de calidad a la población bajo cobertura e </a:t>
            </a:r>
            <a:r>
              <a:rPr lang="es-AR" sz="1000" dirty="0" smtClean="0"/>
              <a:t>incrementar el cumplimiento de Trazadoras y de </a:t>
            </a:r>
            <a:r>
              <a:rPr lang="es-AR" sz="1000" dirty="0" smtClean="0"/>
              <a:t>la Cobertura Efectiva Básica (un control de salud anual a cada beneficiario</a:t>
            </a:r>
            <a:r>
              <a:rPr lang="es-AR" sz="1000" dirty="0" smtClean="0"/>
              <a:t>).</a:t>
            </a:r>
          </a:p>
          <a:p>
            <a:pPr algn="just">
              <a:lnSpc>
                <a:spcPct val="150000"/>
              </a:lnSpc>
            </a:pPr>
            <a:endParaRPr lang="es-AR" sz="1000" dirty="0" smtClean="0"/>
          </a:p>
          <a:p>
            <a:pPr algn="just">
              <a:lnSpc>
                <a:spcPct val="150000"/>
              </a:lnSpc>
            </a:pPr>
            <a:r>
              <a:rPr lang="es-AR" sz="1000" dirty="0" smtClean="0"/>
              <a:t>“</a:t>
            </a:r>
            <a:r>
              <a:rPr lang="es-AR" sz="1000" dirty="0" smtClean="0"/>
              <a:t>Esto permite el cuidado de la salud de la comunidad e incrementar la facturación y en consecuencia la transferencia de fondos a los establecimientos sanitarios de la Provincia</a:t>
            </a:r>
            <a:r>
              <a:rPr lang="es-AR" sz="1000" dirty="0" smtClean="0"/>
              <a:t>”.</a:t>
            </a:r>
          </a:p>
          <a:p>
            <a:pPr algn="just">
              <a:lnSpc>
                <a:spcPct val="150000"/>
              </a:lnSpc>
            </a:pPr>
            <a:endParaRPr lang="es-AR" sz="1000" dirty="0" smtClean="0"/>
          </a:p>
          <a:p>
            <a:pPr algn="just">
              <a:lnSpc>
                <a:spcPct val="150000"/>
              </a:lnSpc>
            </a:pPr>
            <a:r>
              <a:rPr lang="es-AR" sz="1000" dirty="0" smtClean="0"/>
              <a:t>“Acompañamos con talleres en terreno y a través de encuentros virtuales programados a cada equipo de salud, lo que posibilita conocer las diferentes realidades y necesidades para planificar acciones que den respuestas a las mismas”. </a:t>
            </a:r>
            <a:endParaRPr lang="es-AR" sz="1000" dirty="0" smtClean="0"/>
          </a:p>
          <a:p>
            <a:pPr algn="just">
              <a:lnSpc>
                <a:spcPct val="150000"/>
              </a:lnSpc>
            </a:pPr>
            <a:endParaRPr lang="es-AR" sz="1000" dirty="0" smtClean="0"/>
          </a:p>
          <a:p>
            <a:pPr algn="just">
              <a:lnSpc>
                <a:spcPct val="150000"/>
              </a:lnSpc>
            </a:pPr>
            <a:r>
              <a:rPr lang="es-AR" sz="1000" dirty="0" smtClean="0"/>
              <a:t>“Estamos muy satisfechos con el esfuerzo compartido y como se van organizando internamente los equipos de salud para brindar más prestaciones de calidad del Plan de Servicios de Salud del Programa Sumar +.</a:t>
            </a:r>
          </a:p>
        </p:txBody>
      </p:sp>
    </p:spTree>
    <p:extLst>
      <p:ext uri="{BB962C8B-B14F-4D97-AF65-F5344CB8AC3E}">
        <p14:creationId xmlns:p14="http://schemas.microsoft.com/office/powerpoint/2010/main" val="20519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Google Shape;1462;p46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943850" y="690263"/>
            <a:ext cx="2371725" cy="3915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3" name="Google Shape;1463;p46"/>
          <p:cNvCxnSpPr/>
          <p:nvPr/>
        </p:nvCxnSpPr>
        <p:spPr>
          <a:xfrm>
            <a:off x="892850" y="760950"/>
            <a:ext cx="53721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921"/>
              </a:srgbClr>
            </a:outerShdw>
          </a:effectLst>
        </p:spPr>
      </p:cxnSp>
      <p:pic>
        <p:nvPicPr>
          <p:cNvPr id="1465" name="Google Shape;1465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0" y="4248080"/>
            <a:ext cx="1477030" cy="6073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7;p25">
            <a:extLst>
              <a:ext uri="{FF2B5EF4-FFF2-40B4-BE49-F238E27FC236}">
                <a16:creationId xmlns:a16="http://schemas.microsoft.com/office/drawing/2014/main" id="{C82A064D-C317-4824-B3FA-D76AC16924AA}"/>
              </a:ext>
            </a:extLst>
          </p:cNvPr>
          <p:cNvSpPr txBox="1"/>
          <p:nvPr/>
        </p:nvSpPr>
        <p:spPr>
          <a:xfrm>
            <a:off x="812888" y="4355527"/>
            <a:ext cx="15951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altLang="ko" sz="900" b="1" i="0" u="none" strike="noStrike" cap="none" dirty="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Programa </a:t>
            </a:r>
            <a:r>
              <a:rPr lang="es-ES" altLang="ko" sz="900" b="1" i="0" u="none" strike="noStrike" cap="none" dirty="0" smtClean="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Sumar +</a:t>
            </a:r>
            <a:endParaRPr sz="800" b="1" i="0" u="none" strike="noStrike" cap="none" dirty="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altLang="ko" sz="900" b="0" i="0" u="none" strike="noStrike" cap="none" dirty="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Provincia de Salta</a:t>
            </a:r>
            <a:endParaRPr sz="900" b="0" i="0" u="none" strike="noStrike" cap="none" dirty="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8FB070-6603-4A3A-BB13-501355613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900" y="4207747"/>
            <a:ext cx="1410820" cy="6879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92850" y="1143000"/>
            <a:ext cx="537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Muchas gracias</a:t>
            </a:r>
            <a:endParaRPr lang="es-A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3;p27">
            <a:extLst>
              <a:ext uri="{FF2B5EF4-FFF2-40B4-BE49-F238E27FC236}">
                <a16:creationId xmlns:a16="http://schemas.microsoft.com/office/drawing/2014/main" id="{B71B3303-421E-4A78-BCEE-357D2C0D36FD}"/>
              </a:ext>
            </a:extLst>
          </p:cNvPr>
          <p:cNvSpPr txBox="1"/>
          <p:nvPr/>
        </p:nvSpPr>
        <p:spPr>
          <a:xfrm>
            <a:off x="807124" y="2584532"/>
            <a:ext cx="59671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AR" sz="1100" dirty="0">
              <a:solidFill>
                <a:srgbClr val="242C4F"/>
              </a:solidFill>
              <a:latin typeface="Montserrat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96347" y="336567"/>
            <a:ext cx="795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800" b="1" dirty="0" smtClean="0">
                <a:solidFill>
                  <a:srgbClr val="FFC000"/>
                </a:solidFill>
                <a:latin typeface="Lora" panose="020B0604020202020204" charset="0"/>
              </a:rPr>
              <a:t>Continúa la inclusión de personas sin obra social al Programa Sumar+</a:t>
            </a:r>
            <a:endParaRPr lang="es-AR" sz="1800" b="1" dirty="0">
              <a:solidFill>
                <a:srgbClr val="FFC000"/>
              </a:solidFill>
              <a:latin typeface="Lora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65984" y="1010336"/>
            <a:ext cx="3403012" cy="39857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AR" sz="1100" dirty="0" smtClean="0"/>
              <a:t>El Programa Sumar + incentiva la inclusión de personas sin obra social ni prepaga mediante acciones de promoción de inscripciones.</a:t>
            </a:r>
          </a:p>
          <a:p>
            <a:pPr algn="just"/>
            <a:endParaRPr lang="es-AR" sz="1100" dirty="0"/>
          </a:p>
          <a:p>
            <a:pPr algn="just"/>
            <a:r>
              <a:rPr lang="es-AR" sz="1100" dirty="0" smtClean="0"/>
              <a:t>Las inscripciones se realizan en los hospitales y centros de salud de toda la Provincia.</a:t>
            </a:r>
          </a:p>
          <a:p>
            <a:pPr algn="just"/>
            <a:endParaRPr lang="es-AR" sz="1100" dirty="0" smtClean="0"/>
          </a:p>
          <a:p>
            <a:pPr algn="just"/>
            <a:r>
              <a:rPr lang="es-AR" sz="1100" dirty="0"/>
              <a:t>Se </a:t>
            </a:r>
            <a:r>
              <a:rPr lang="es-AR" sz="1100" dirty="0" smtClean="0"/>
              <a:t>deben </a:t>
            </a:r>
            <a:r>
              <a:rPr lang="es-AR" sz="1100" dirty="0"/>
              <a:t>promocionar desde la oficina de recepción y/o administración de los establecimientos de </a:t>
            </a:r>
            <a:r>
              <a:rPr lang="es-AR" sz="1100" dirty="0" smtClean="0"/>
              <a:t>salud, verificando si las personas que solicitan la atención poseen obra social y en caso negativo, realizar su inscripción.</a:t>
            </a:r>
          </a:p>
          <a:p>
            <a:pPr algn="just"/>
            <a:endParaRPr lang="es-AR" sz="1100" dirty="0" smtClean="0"/>
          </a:p>
          <a:p>
            <a:pPr algn="just"/>
            <a:r>
              <a:rPr lang="es-AR" sz="1100" dirty="0" smtClean="0"/>
              <a:t>El trámite es gratuito y el único requisito es la presentación de DNI de quien se vaya a anotar.</a:t>
            </a:r>
            <a:endParaRPr lang="es-AR" sz="1100" dirty="0"/>
          </a:p>
          <a:p>
            <a:pPr algn="just"/>
            <a:endParaRPr lang="es-AR" sz="1100" dirty="0"/>
          </a:p>
          <a:p>
            <a:pPr algn="just"/>
            <a:r>
              <a:rPr lang="es-AR" sz="1100" dirty="0" smtClean="0"/>
              <a:t>La inscripción es </a:t>
            </a:r>
            <a:r>
              <a:rPr lang="es-AR" sz="1100" dirty="0"/>
              <a:t>requisito obligatorio para acceder </a:t>
            </a:r>
            <a:r>
              <a:rPr lang="es-AR" sz="1100" dirty="0" smtClean="0"/>
              <a:t>a </a:t>
            </a:r>
            <a:r>
              <a:rPr lang="es-AR" sz="1100" dirty="0"/>
              <a:t>la </a:t>
            </a:r>
            <a:r>
              <a:rPr lang="es-AR" sz="1100" dirty="0" smtClean="0"/>
              <a:t>Asignación por Embarazo, Asignación </a:t>
            </a:r>
            <a:r>
              <a:rPr lang="es-AR" sz="1100" dirty="0"/>
              <a:t>Universal por </a:t>
            </a:r>
            <a:r>
              <a:rPr lang="es-AR" sz="1100" dirty="0" smtClean="0"/>
              <a:t>Hijo y/o Salud Integral, trámite que realiza el beneficiario en ANSES con la presentación de la constancia de Sumar+.</a:t>
            </a:r>
          </a:p>
          <a:p>
            <a:pPr algn="just"/>
            <a:endParaRPr lang="es-AR" sz="1100" dirty="0"/>
          </a:p>
          <a:p>
            <a:pPr algn="just"/>
            <a:endParaRPr lang="es-AR" sz="11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92" y="2990513"/>
            <a:ext cx="2448671" cy="18365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92" y="1010336"/>
            <a:ext cx="2405291" cy="18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83476" y="403528"/>
            <a:ext cx="6369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b="1" dirty="0" smtClean="0">
                <a:solidFill>
                  <a:srgbClr val="FFC000"/>
                </a:solidFill>
                <a:latin typeface="Lora" panose="020B0604020202020204" charset="0"/>
              </a:rPr>
              <a:t>El padrón de beneficiarios activos trepó a 764.550 personas en febrero 2026</a:t>
            </a:r>
            <a:endParaRPr lang="es-AR" sz="1800" b="1" dirty="0">
              <a:solidFill>
                <a:srgbClr val="FFC000"/>
              </a:solidFill>
              <a:latin typeface="Lora" panose="020B060402020202020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8535" y="1208415"/>
            <a:ext cx="31906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100" dirty="0" smtClean="0"/>
              <a:t>La población bajo cobertura del Programa Sumar + ascendió a </a:t>
            </a:r>
            <a:r>
              <a:rPr lang="es-AR" sz="1100" b="1" dirty="0" smtClean="0"/>
              <a:t>764.550</a:t>
            </a:r>
            <a:r>
              <a:rPr lang="es-AR" sz="1100" dirty="0" smtClean="0"/>
              <a:t> beneficiarios/as activos en febrero.</a:t>
            </a:r>
          </a:p>
          <a:p>
            <a:pPr algn="just"/>
            <a:endParaRPr lang="es-AR" sz="1100" dirty="0"/>
          </a:p>
          <a:p>
            <a:pPr algn="just"/>
            <a:r>
              <a:rPr lang="es-AR" sz="1100" dirty="0" smtClean="0"/>
              <a:t>El padrón está integrado por:</a:t>
            </a:r>
          </a:p>
          <a:p>
            <a:pPr algn="just"/>
            <a:endParaRPr lang="es-AR" sz="1100" dirty="0" smtClean="0"/>
          </a:p>
          <a:p>
            <a:pPr algn="just"/>
            <a:r>
              <a:rPr lang="es-AR" sz="1100" dirty="0" smtClean="0"/>
              <a:t>Recién nacidos a 5 años: </a:t>
            </a:r>
            <a:r>
              <a:rPr lang="es-AR" sz="1100" b="1" dirty="0" smtClean="0"/>
              <a:t>65.640</a:t>
            </a:r>
          </a:p>
          <a:p>
            <a:pPr algn="just"/>
            <a:r>
              <a:rPr lang="es-AR" sz="1100" dirty="0" smtClean="0"/>
              <a:t>Niños y niñas de  6 a 9 años: </a:t>
            </a:r>
            <a:r>
              <a:rPr lang="es-AR" sz="1100" b="1" dirty="0" smtClean="0"/>
              <a:t>55.022</a:t>
            </a:r>
          </a:p>
          <a:p>
            <a:pPr algn="just"/>
            <a:r>
              <a:rPr lang="es-AR" sz="1100" dirty="0" smtClean="0"/>
              <a:t>Adolescentes de 10 a 19 años: </a:t>
            </a:r>
            <a:r>
              <a:rPr lang="es-AR" sz="1100" b="1" dirty="0" smtClean="0"/>
              <a:t>146.691</a:t>
            </a:r>
          </a:p>
          <a:p>
            <a:pPr algn="just"/>
            <a:r>
              <a:rPr lang="es-AR" sz="1100" dirty="0" smtClean="0"/>
              <a:t>Mujeres mayores de 20 años: </a:t>
            </a:r>
            <a:r>
              <a:rPr lang="es-AR" sz="1100" b="1" dirty="0" smtClean="0"/>
              <a:t>260.144</a:t>
            </a:r>
          </a:p>
          <a:p>
            <a:pPr algn="just"/>
            <a:r>
              <a:rPr lang="es-AR" sz="1100" dirty="0" smtClean="0"/>
              <a:t>Varones mayores de 20 años: </a:t>
            </a:r>
            <a:r>
              <a:rPr lang="es-AR" sz="1100" b="1" dirty="0" smtClean="0"/>
              <a:t>237.053</a:t>
            </a:r>
          </a:p>
          <a:p>
            <a:pPr algn="just"/>
            <a:endParaRPr lang="es-AR" sz="1100" b="1" dirty="0" smtClean="0"/>
          </a:p>
          <a:p>
            <a:pPr algn="just"/>
            <a:r>
              <a:rPr lang="es-AR" sz="1100" dirty="0" smtClean="0"/>
              <a:t>Los beneficiarios históricos son </a:t>
            </a:r>
            <a:r>
              <a:rPr lang="es-AR" sz="1100" b="1" dirty="0" smtClean="0"/>
              <a:t>943.905 </a:t>
            </a:r>
            <a:r>
              <a:rPr lang="es-AR" sz="1100" dirty="0" smtClean="0"/>
              <a:t>personas que estuvieron incluidas en algún momento.</a:t>
            </a:r>
            <a:endParaRPr lang="es-AR" sz="1100" b="1" dirty="0" smtClean="0"/>
          </a:p>
          <a:p>
            <a:pPr algn="just"/>
            <a:endParaRPr lang="es-AR" sz="1100" dirty="0" smtClean="0"/>
          </a:p>
          <a:p>
            <a:r>
              <a:rPr lang="es-AR" sz="1100" dirty="0" smtClean="0"/>
              <a:t>Se busca que la población bajo cobertura reciba de la red pública de los servicios de salud controles y prestaciones periódicas, lo que permite un cuidado de calidad y dar cumplimiento a la Cobertura Efectiva Básica (una atención anual por cada beneficiario/a)</a:t>
            </a:r>
            <a:endParaRPr lang="es-AR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08" y="1492027"/>
            <a:ext cx="3776606" cy="28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83476" y="403528"/>
            <a:ext cx="6369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b="1" dirty="0" smtClean="0">
                <a:solidFill>
                  <a:srgbClr val="FFC000"/>
                </a:solidFill>
                <a:latin typeface="Lora" panose="020B0604020202020204" charset="0"/>
              </a:rPr>
              <a:t>El Programa Sumar + acompaña a los equipos de salud en el fortalecimiento de su implementación y gestión</a:t>
            </a:r>
            <a:endParaRPr lang="es-AR" sz="1800" b="1" dirty="0">
              <a:solidFill>
                <a:srgbClr val="FFC000"/>
              </a:solidFill>
              <a:latin typeface="Lora" panose="020B060402020202020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11754" y="1204802"/>
            <a:ext cx="31906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100" dirty="0" smtClean="0"/>
              <a:t>A través de acciones de capacitación y auditorías de rectoría permanente, que se realizan a demanda y consensuadas con los equipos de salud de la Provincia.</a:t>
            </a:r>
          </a:p>
          <a:p>
            <a:pPr algn="just"/>
            <a:endParaRPr lang="es-AR" sz="1100" dirty="0"/>
          </a:p>
          <a:p>
            <a:pPr algn="just"/>
            <a:r>
              <a:rPr lang="es-AR" sz="1100" dirty="0" smtClean="0"/>
              <a:t>En febrero se desarrollaron capacitaciones sobre inscripción, modificación de datos, funcionamiento del programa de salud y auditoría y facturación, mostrando fortalezas y debilidades para llevar a cabo acciones remediales. El objetivo es que cada efector brinde prestaciones con atributos de calidad a su población inscripta para dar cumplimiento </a:t>
            </a:r>
            <a:r>
              <a:rPr lang="es-AR" sz="1100" dirty="0" smtClean="0"/>
              <a:t>a las Trazadoras y </a:t>
            </a:r>
            <a:r>
              <a:rPr lang="es-AR" sz="1100" dirty="0" smtClean="0"/>
              <a:t>la Cobertura Efectiva Básica e incrementar la facturación correspondiente.</a:t>
            </a:r>
          </a:p>
          <a:p>
            <a:pPr algn="just"/>
            <a:endParaRPr lang="es-AR" sz="1100" dirty="0"/>
          </a:p>
          <a:p>
            <a:pPr algn="just"/>
            <a:r>
              <a:rPr lang="es-AR" sz="1100" dirty="0" smtClean="0"/>
              <a:t>Las personas alcanzadas fueron 140 entre profesionales y administrativos.</a:t>
            </a:r>
          </a:p>
          <a:p>
            <a:pPr algn="just"/>
            <a:endParaRPr lang="es-AR" sz="1100" dirty="0"/>
          </a:p>
          <a:p>
            <a:pPr algn="just"/>
            <a:endParaRPr lang="es-AR" sz="1100" dirty="0" smtClean="0"/>
          </a:p>
          <a:p>
            <a:pPr algn="just"/>
            <a:endParaRPr lang="es-AR" sz="1100" dirty="0"/>
          </a:p>
          <a:p>
            <a:pPr algn="just"/>
            <a:endParaRPr lang="es-AR" sz="11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0543" y="1626718"/>
            <a:ext cx="2462663" cy="18469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963" y="1177304"/>
            <a:ext cx="2216726" cy="16625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7070" r="-3125" b="5050"/>
          <a:stretch/>
        </p:blipFill>
        <p:spPr>
          <a:xfrm>
            <a:off x="5500513" y="2839849"/>
            <a:ext cx="2561036" cy="19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252330" y="1663147"/>
            <a:ext cx="2961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>
              <a:solidFill>
                <a:srgbClr val="7030A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75509" y="613064"/>
            <a:ext cx="596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b="1" dirty="0" smtClean="0">
                <a:latin typeface="Lora" panose="020B0604020202020204" charset="0"/>
              </a:rPr>
              <a:t>Cumplimiento de trazadoras </a:t>
            </a:r>
            <a:endParaRPr lang="es-AR" sz="1800" b="1" dirty="0">
              <a:latin typeface="Lora" panose="020B060402020202020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982396"/>
            <a:ext cx="6642954" cy="34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495839" y="1116787"/>
            <a:ext cx="613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>
              <a:solidFill>
                <a:srgbClr val="7030A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70314" y="336470"/>
            <a:ext cx="596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b="1" dirty="0" smtClean="0">
                <a:latin typeface="Lora" panose="020B0604020202020204" charset="0"/>
              </a:rPr>
              <a:t>Inversiones realizadas durante febrero 2026 </a:t>
            </a:r>
            <a:endParaRPr lang="es-AR" sz="1800" b="1" dirty="0">
              <a:latin typeface="Lora" panose="020B060402020202020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9482" y="670511"/>
            <a:ext cx="6806046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1100" b="1" dirty="0" smtClean="0"/>
              <a:t>Los fondos transferidos por el Programa Sumar + a hospitales y centros de salud de la Provincia se suman al presupuesto de Salud y permiten invertir en mejoras edilicias, compra de equipamiento médico, informático y muebles- insumos y capacitación del Recurso Humano.</a:t>
            </a:r>
            <a:endParaRPr lang="es-AR" sz="11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352154"/>
              </p:ext>
            </p:extLst>
          </p:nvPr>
        </p:nvGraphicFramePr>
        <p:xfrm>
          <a:off x="1049482" y="1301638"/>
          <a:ext cx="6806046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023">
                  <a:extLst>
                    <a:ext uri="{9D8B030D-6E8A-4147-A177-3AD203B41FA5}">
                      <a16:colId xmlns:a16="http://schemas.microsoft.com/office/drawing/2014/main" val="873904094"/>
                    </a:ext>
                  </a:extLst>
                </a:gridCol>
                <a:gridCol w="3403023">
                  <a:extLst>
                    <a:ext uri="{9D8B030D-6E8A-4147-A177-3AD203B41FA5}">
                      <a16:colId xmlns:a16="http://schemas.microsoft.com/office/drawing/2014/main" val="378986548"/>
                    </a:ext>
                  </a:extLst>
                </a:gridCol>
              </a:tblGrid>
              <a:tr h="260145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Establecimientos</a:t>
                      </a:r>
                      <a:r>
                        <a:rPr lang="es-AR" baseline="0" dirty="0" smtClean="0"/>
                        <a:t> de salud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Inversiones significativas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49118"/>
                  </a:ext>
                </a:extLst>
              </a:tr>
              <a:tr h="442247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 Orán- Centro</a:t>
                      </a:r>
                      <a:r>
                        <a:rPr lang="es-AR" baseline="0" dirty="0" smtClean="0"/>
                        <a:t> Modular 21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Hidrocavadora de Alta presión. Lavarropa automático de 10 kg.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71197"/>
                  </a:ext>
                </a:extLst>
              </a:tr>
              <a:tr h="260145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 Orán- Aguas Blancas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Aires acondicionado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13046"/>
                  </a:ext>
                </a:extLst>
              </a:tr>
              <a:tr h="442247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Público Materno Infantil-CS.N°32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 Tensiómetro</a:t>
                      </a:r>
                      <a:r>
                        <a:rPr lang="es-AR" baseline="0" dirty="0" smtClean="0"/>
                        <a:t> digital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866101"/>
                  </a:ext>
                </a:extLst>
              </a:tr>
              <a:tr h="442247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Público</a:t>
                      </a:r>
                      <a:r>
                        <a:rPr lang="es-AR" baseline="0" dirty="0" smtClean="0"/>
                        <a:t> Materno Infantil- CS. N°4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2 CPU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584831"/>
                  </a:ext>
                </a:extLst>
              </a:tr>
              <a:tr h="260145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</a:t>
                      </a:r>
                      <a:r>
                        <a:rPr lang="es-AR" baseline="0" dirty="0" smtClean="0"/>
                        <a:t> de Hipólito </a:t>
                      </a:r>
                      <a:r>
                        <a:rPr lang="es-AR" baseline="0" dirty="0" err="1" smtClean="0"/>
                        <a:t>Yrigoyen</a:t>
                      </a:r>
                      <a:r>
                        <a:rPr lang="es-AR" baseline="0" dirty="0" smtClean="0"/>
                        <a:t>. 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 Computadora</a:t>
                      </a:r>
                      <a:r>
                        <a:rPr lang="es-AR" baseline="0" dirty="0" smtClean="0"/>
                        <a:t> y 1 impresora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6080"/>
                  </a:ext>
                </a:extLst>
              </a:tr>
              <a:tr h="260145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</a:t>
                      </a:r>
                      <a:r>
                        <a:rPr lang="es-AR" baseline="0" dirty="0" smtClean="0"/>
                        <a:t> Papa Francisco- CS N°42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3 Impresoras,</a:t>
                      </a:r>
                      <a:r>
                        <a:rPr lang="es-AR" baseline="0" dirty="0" smtClean="0"/>
                        <a:t> 2 monitores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13313"/>
                  </a:ext>
                </a:extLst>
              </a:tr>
              <a:tr h="442247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Papa Francisco-</a:t>
                      </a:r>
                      <a:r>
                        <a:rPr lang="es-AR" baseline="0" dirty="0" smtClean="0"/>
                        <a:t> CS. N° 46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Materiales</a:t>
                      </a:r>
                      <a:r>
                        <a:rPr lang="es-AR" baseline="0" dirty="0" smtClean="0"/>
                        <a:t> de construcción para mejoras edilicias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871558"/>
                  </a:ext>
                </a:extLst>
              </a:tr>
              <a:tr h="260145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Papa Francisco-</a:t>
                      </a:r>
                      <a:r>
                        <a:rPr lang="es-AR" baseline="0" dirty="0" smtClean="0"/>
                        <a:t> CS. N° 40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 Oxímetro</a:t>
                      </a:r>
                      <a:r>
                        <a:rPr lang="es-AR" baseline="0" dirty="0" smtClean="0"/>
                        <a:t> de pulso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0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7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/>
          <p:nvPr/>
        </p:nvSpPr>
        <p:spPr>
          <a:xfrm>
            <a:off x="0" y="5048100"/>
            <a:ext cx="9144000" cy="95400"/>
          </a:xfrm>
          <a:prstGeom prst="rect">
            <a:avLst/>
          </a:prstGeom>
          <a:solidFill>
            <a:srgbClr val="242C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42C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75" y="690275"/>
            <a:ext cx="2371724" cy="391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495839" y="1116787"/>
            <a:ext cx="613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>
              <a:solidFill>
                <a:srgbClr val="7030A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18779" y="188422"/>
            <a:ext cx="596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800" b="1" dirty="0" smtClean="0">
                <a:latin typeface="Lora" panose="020B0604020202020204" charset="0"/>
              </a:rPr>
              <a:t>Inversiones realizadas durante febrero 2026 </a:t>
            </a:r>
            <a:endParaRPr lang="es-AR" sz="1800" b="1" dirty="0">
              <a:latin typeface="Lora" panose="020B060402020202020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12965"/>
              </p:ext>
            </p:extLst>
          </p:nvPr>
        </p:nvGraphicFramePr>
        <p:xfrm>
          <a:off x="425607" y="563411"/>
          <a:ext cx="7450702" cy="4499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351">
                  <a:extLst>
                    <a:ext uri="{9D8B030D-6E8A-4147-A177-3AD203B41FA5}">
                      <a16:colId xmlns:a16="http://schemas.microsoft.com/office/drawing/2014/main" val="873904094"/>
                    </a:ext>
                  </a:extLst>
                </a:gridCol>
                <a:gridCol w="3725351">
                  <a:extLst>
                    <a:ext uri="{9D8B030D-6E8A-4147-A177-3AD203B41FA5}">
                      <a16:colId xmlns:a16="http://schemas.microsoft.com/office/drawing/2014/main" val="378986548"/>
                    </a:ext>
                  </a:extLst>
                </a:gridCol>
              </a:tblGrid>
              <a:tr h="303746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Establecimientos</a:t>
                      </a:r>
                      <a:r>
                        <a:rPr lang="es-AR" baseline="0" dirty="0" smtClean="0"/>
                        <a:t> de salud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Inversiones significativas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49118"/>
                  </a:ext>
                </a:extLst>
              </a:tr>
              <a:tr h="1154236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</a:t>
                      </a:r>
                      <a:r>
                        <a:rPr lang="es-AR" baseline="0" dirty="0" smtClean="0"/>
                        <a:t>l Papa Francisco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Válvula reguladora de oxigeno medicinal- </a:t>
                      </a:r>
                      <a:r>
                        <a:rPr lang="es-AR" dirty="0" err="1" smtClean="0"/>
                        <a:t>Caudalimetro</a:t>
                      </a:r>
                      <a:r>
                        <a:rPr lang="es-AR" dirty="0" smtClean="0"/>
                        <a:t> 0-15 LPM DISS </a:t>
                      </a:r>
                      <a:r>
                        <a:rPr lang="es-AR" dirty="0" err="1" smtClean="0"/>
                        <a:t>Famoxllave</a:t>
                      </a:r>
                      <a:r>
                        <a:rPr lang="es-AR" dirty="0" smtClean="0"/>
                        <a:t> de</a:t>
                      </a:r>
                      <a:r>
                        <a:rPr lang="es-AR" baseline="0" dirty="0" smtClean="0"/>
                        <a:t> vacío con </a:t>
                      </a:r>
                      <a:r>
                        <a:rPr lang="es-AR" baseline="0" dirty="0" err="1" smtClean="0"/>
                        <a:t>vacuómetro</a:t>
                      </a:r>
                      <a:r>
                        <a:rPr lang="es-AR" baseline="0" dirty="0" smtClean="0"/>
                        <a:t> DISS </a:t>
                      </a:r>
                      <a:r>
                        <a:rPr lang="es-AR" baseline="0" dirty="0" err="1" smtClean="0"/>
                        <a:t>Farmoxfrasco</a:t>
                      </a:r>
                      <a:r>
                        <a:rPr lang="es-AR" baseline="0" dirty="0" smtClean="0"/>
                        <a:t> 500 cc entrada superior </a:t>
                      </a:r>
                      <a:r>
                        <a:rPr lang="es-AR" baseline="0" dirty="0" err="1" smtClean="0"/>
                        <a:t>famox</a:t>
                      </a:r>
                      <a:r>
                        <a:rPr lang="es-AR" baseline="0" dirty="0" smtClean="0"/>
                        <a:t>. 4 Ventiladores </a:t>
                      </a:r>
                      <a:r>
                        <a:rPr lang="es-AR" baseline="0" dirty="0" err="1" smtClean="0"/>
                        <a:t>semi</a:t>
                      </a:r>
                      <a:r>
                        <a:rPr lang="es-AR" baseline="0" dirty="0" smtClean="0"/>
                        <a:t>- industriales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71197"/>
                  </a:ext>
                </a:extLst>
              </a:tr>
              <a:tr h="516369">
                <a:tc>
                  <a:txBody>
                    <a:bodyPr/>
                    <a:lstStyle/>
                    <a:p>
                      <a:r>
                        <a:rPr lang="es-AR" dirty="0" smtClean="0"/>
                        <a:t> Hospital de Santa Victoria Este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2 tensiómetros.</a:t>
                      </a:r>
                      <a:r>
                        <a:rPr lang="es-AR" baseline="0" dirty="0" smtClean="0"/>
                        <a:t> Materiales para remodelación y aire acondicionado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013046"/>
                  </a:ext>
                </a:extLst>
              </a:tr>
              <a:tr h="353739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 Rosario de la Frontera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2 Impresoras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866101"/>
                  </a:ext>
                </a:extLst>
              </a:tr>
              <a:tr h="516369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 Cerrillos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 PC. 2 Sillas</a:t>
                      </a:r>
                      <a:r>
                        <a:rPr lang="es-AR" baseline="0" dirty="0" smtClean="0"/>
                        <a:t> de escritorio. 1 ventilador de pie. 1 Notebook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584831"/>
                  </a:ext>
                </a:extLst>
              </a:tr>
              <a:tr h="303746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del</a:t>
                      </a:r>
                      <a:r>
                        <a:rPr lang="es-AR" baseline="0" dirty="0" smtClean="0"/>
                        <a:t> Carril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Mueble para ambulancia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066080"/>
                  </a:ext>
                </a:extLst>
              </a:tr>
              <a:tr h="303746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</a:t>
                      </a:r>
                      <a:r>
                        <a:rPr lang="es-AR" baseline="0" dirty="0" smtClean="0"/>
                        <a:t> de Gral. Güemes- Campo Santo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1 Ventilador</a:t>
                      </a:r>
                      <a:r>
                        <a:rPr lang="es-AR" baseline="0" dirty="0" smtClean="0"/>
                        <a:t> de techo y de pie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13313"/>
                  </a:ext>
                </a:extLst>
              </a:tr>
              <a:tr h="516369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de Gral. Güemes- Villa Tranquila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Ventiladores. Tensiómetro.</a:t>
                      </a:r>
                      <a:r>
                        <a:rPr lang="es-AR" baseline="0" dirty="0" smtClean="0"/>
                        <a:t> Oxímetro de pulso. Estetoscopio. Nebulizador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871558"/>
                  </a:ext>
                </a:extLst>
              </a:tr>
              <a:tr h="516369">
                <a:tc>
                  <a:txBody>
                    <a:bodyPr/>
                    <a:lstStyle/>
                    <a:p>
                      <a:r>
                        <a:rPr lang="es-AR" dirty="0" smtClean="0"/>
                        <a:t>Hospital Señor del Milagro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AR" dirty="0" smtClean="0"/>
                        <a:t>Esterilizador</a:t>
                      </a:r>
                      <a:r>
                        <a:rPr lang="es-AR" baseline="0" dirty="0" smtClean="0"/>
                        <a:t> infrarrojo. Impresoras. Colchones</a:t>
                      </a:r>
                      <a:endParaRPr lang="es-A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206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2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1181656" y="81927"/>
            <a:ext cx="8520600" cy="572700"/>
          </a:xfrm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Testimonios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77982" y="696191"/>
            <a:ext cx="428105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El equipo de salud del Hospital “Dr. Joaquín Castellanos</a:t>
            </a:r>
            <a:r>
              <a:rPr lang="es-AR" sz="1200" b="1" dirty="0" smtClean="0">
                <a:solidFill>
                  <a:schemeClr val="bg1"/>
                </a:solidFill>
              </a:rPr>
              <a:t>” de la ciudad de Gral. Güemes </a:t>
            </a:r>
            <a:r>
              <a:rPr lang="es-AR" sz="1200" b="1" dirty="0">
                <a:solidFill>
                  <a:schemeClr val="bg1"/>
                </a:solidFill>
              </a:rPr>
              <a:t>busca optimizar los circuitos de atención </a:t>
            </a:r>
            <a:endParaRPr lang="es-AR" sz="1200" b="1" dirty="0" smtClean="0">
              <a:solidFill>
                <a:schemeClr val="bg1"/>
              </a:solidFill>
            </a:endParaRPr>
          </a:p>
          <a:p>
            <a:endParaRPr lang="es-AR" sz="1200" b="1" dirty="0">
              <a:solidFill>
                <a:schemeClr val="bg1"/>
              </a:solidFill>
            </a:endParaRPr>
          </a:p>
          <a:p>
            <a:pPr algn="just"/>
            <a:r>
              <a:rPr lang="es-AR" sz="1100" dirty="0" smtClean="0">
                <a:solidFill>
                  <a:schemeClr val="bg1"/>
                </a:solidFill>
              </a:rPr>
              <a:t>Mediante </a:t>
            </a:r>
            <a:r>
              <a:rPr lang="es-AR" sz="1100" dirty="0">
                <a:solidFill>
                  <a:schemeClr val="bg1"/>
                </a:solidFill>
              </a:rPr>
              <a:t>el fortalecimiento del Recurso Humano con capacitación, el incremento de inscripción de población sin obra social y el registro en la historia clínica digital de las prestaciones realizadas</a:t>
            </a:r>
            <a:r>
              <a:rPr lang="es-AR" sz="1100" b="1" i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100" dirty="0">
              <a:solidFill>
                <a:schemeClr val="bg1"/>
              </a:solidFill>
            </a:endParaRPr>
          </a:p>
          <a:p>
            <a:pPr algn="just"/>
            <a:r>
              <a:rPr lang="es-AR" sz="1100" dirty="0">
                <a:solidFill>
                  <a:schemeClr val="bg1"/>
                </a:solidFill>
              </a:rPr>
              <a:t>El gerente general del hospital “Dr. Joaquín Castellanos” de la localidad de Gral. Güemes, Daniel Rallé, señaló que es necesaria la capacitación del recurso humano y el trabajo en conjunto para lograr una mejor calidad del circuito de atención con el Programa Sumar</a:t>
            </a:r>
            <a:r>
              <a:rPr lang="es-AR" sz="1100" dirty="0" smtClean="0">
                <a:solidFill>
                  <a:schemeClr val="bg1"/>
                </a:solidFill>
              </a:rPr>
              <a:t>+</a:t>
            </a:r>
          </a:p>
          <a:p>
            <a:pPr algn="just"/>
            <a:endParaRPr lang="es-AR" sz="1100" dirty="0">
              <a:solidFill>
                <a:schemeClr val="bg1"/>
              </a:solidFill>
            </a:endParaRPr>
          </a:p>
          <a:p>
            <a:pPr algn="just"/>
            <a:r>
              <a:rPr lang="es-AR" sz="1100" dirty="0">
                <a:solidFill>
                  <a:schemeClr val="bg1"/>
                </a:solidFill>
              </a:rPr>
              <a:t>“Nosotros como área operativa buscamos trabajar desde el hospital, que es de nivel IV, y los centros de salud: Villa Tranquila, Campo Santo y El Bordo en brindar atenciones de calidad a la comunidad y recuperar fondos para continuar mejorando</a:t>
            </a:r>
            <a:r>
              <a:rPr lang="es-AR" sz="1100" dirty="0" smtClean="0">
                <a:solidFill>
                  <a:schemeClr val="bg1"/>
                </a:solidFill>
              </a:rPr>
              <a:t>”.</a:t>
            </a:r>
          </a:p>
          <a:p>
            <a:pPr algn="just"/>
            <a:endParaRPr lang="es-AR" sz="1100" dirty="0">
              <a:solidFill>
                <a:schemeClr val="bg1"/>
              </a:solidFill>
            </a:endParaRPr>
          </a:p>
          <a:p>
            <a:pPr algn="just"/>
            <a:r>
              <a:rPr lang="es-AR" sz="1100" dirty="0">
                <a:solidFill>
                  <a:schemeClr val="bg1"/>
                </a:solidFill>
              </a:rPr>
              <a:t>Asimismo, </a:t>
            </a:r>
            <a:r>
              <a:rPr lang="es-AR" sz="1100" dirty="0" smtClean="0">
                <a:solidFill>
                  <a:schemeClr val="bg1"/>
                </a:solidFill>
              </a:rPr>
              <a:t>Rallé destacó </a:t>
            </a:r>
            <a:r>
              <a:rPr lang="es-AR" sz="1100" dirty="0">
                <a:solidFill>
                  <a:schemeClr val="bg1"/>
                </a:solidFill>
              </a:rPr>
              <a:t>el acompañamiento del equipo del Programa Sumar e indicó que se encuentran orientados a aumentar la inclusión de personas sin obra </a:t>
            </a:r>
            <a:r>
              <a:rPr lang="es-AR" sz="1100" dirty="0" smtClean="0">
                <a:solidFill>
                  <a:schemeClr val="bg1"/>
                </a:solidFill>
              </a:rPr>
              <a:t>social, los controles de salud en la comunidad de referencia y </a:t>
            </a:r>
            <a:r>
              <a:rPr lang="es-AR" sz="1100" dirty="0">
                <a:solidFill>
                  <a:schemeClr val="bg1"/>
                </a:solidFill>
              </a:rPr>
              <a:t>el correspondiente registro de prestación en las historias </a:t>
            </a:r>
            <a:r>
              <a:rPr lang="es-AR" sz="1100" dirty="0" smtClean="0">
                <a:solidFill>
                  <a:schemeClr val="bg1"/>
                </a:solidFill>
              </a:rPr>
              <a:t>clínicas.</a:t>
            </a:r>
            <a:endParaRPr lang="es-AR" sz="1100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6" y="2701636"/>
            <a:ext cx="2784765" cy="20885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3434" b="5657"/>
          <a:stretch/>
        </p:blipFill>
        <p:spPr>
          <a:xfrm>
            <a:off x="5340926" y="696191"/>
            <a:ext cx="2784765" cy="18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932275" y="73069"/>
            <a:ext cx="8520600" cy="572700"/>
          </a:xfrm>
        </p:spPr>
        <p:txBody>
          <a:bodyPr/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Testimonios 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1001" y="666551"/>
            <a:ext cx="6172200" cy="44781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es-AR" sz="1100" b="1" dirty="0">
                <a:solidFill>
                  <a:schemeClr val="bg1"/>
                </a:solidFill>
              </a:rPr>
              <a:t>Centro de Salud N° 60 El Mirador: Implementó un circuito de atención para personas con Hipertensión </a:t>
            </a:r>
            <a:r>
              <a:rPr lang="es-AR" sz="1100" b="1" dirty="0" smtClean="0">
                <a:solidFill>
                  <a:schemeClr val="bg1"/>
                </a:solidFill>
              </a:rPr>
              <a:t>Arterial</a:t>
            </a:r>
          </a:p>
          <a:p>
            <a:pPr algn="just"/>
            <a:endParaRPr lang="es-AR" sz="1100" b="1" dirty="0">
              <a:solidFill>
                <a:schemeClr val="bg1"/>
              </a:solidFill>
            </a:endParaRPr>
          </a:p>
          <a:p>
            <a:pPr algn="just"/>
            <a:r>
              <a:rPr lang="es-AR" sz="1050" b="1" dirty="0">
                <a:solidFill>
                  <a:schemeClr val="bg1"/>
                </a:solidFill>
              </a:rPr>
              <a:t>Consiste en la puesta en marcha de estrategias para la identificación, captación, tratamiento y seguimiento de personas con Hipertensión Arterial</a:t>
            </a:r>
            <a:r>
              <a:rPr lang="es-AR" sz="105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La jefa del centro de </a:t>
            </a:r>
            <a:r>
              <a:rPr lang="es-AR" sz="1050" dirty="0" smtClean="0">
                <a:solidFill>
                  <a:schemeClr val="bg1"/>
                </a:solidFill>
              </a:rPr>
              <a:t>salud N° 60 “El Mirador”, </a:t>
            </a:r>
            <a:r>
              <a:rPr lang="es-AR" sz="1050" dirty="0">
                <a:solidFill>
                  <a:schemeClr val="bg1"/>
                </a:solidFill>
              </a:rPr>
              <a:t>Jimena </a:t>
            </a:r>
            <a:r>
              <a:rPr lang="es-AR" sz="1050" dirty="0" smtClean="0">
                <a:solidFill>
                  <a:schemeClr val="bg1"/>
                </a:solidFill>
              </a:rPr>
              <a:t>Ramallo, </a:t>
            </a:r>
            <a:r>
              <a:rPr lang="es-AR" sz="1050" dirty="0">
                <a:solidFill>
                  <a:schemeClr val="bg1"/>
                </a:solidFill>
              </a:rPr>
              <a:t>explicó que la captación es por demanda espontánea y por búsqueda activa en terreno. </a:t>
            </a:r>
            <a:endParaRPr lang="es-AR" sz="1050" dirty="0" smtClean="0">
              <a:solidFill>
                <a:schemeClr val="bg1"/>
              </a:solidFill>
            </a:endParaRP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“Cuando un paciente llega al centro de salud se le otorga un turno por ventanilla, se le toma la presión y se realizan los controles en todos los </a:t>
            </a:r>
            <a:r>
              <a:rPr lang="es-AR" sz="1050" dirty="0" smtClean="0">
                <a:solidFill>
                  <a:schemeClr val="bg1"/>
                </a:solidFill>
              </a:rPr>
              <a:t>servicios disponibles, </a:t>
            </a:r>
            <a:r>
              <a:rPr lang="es-AR" sz="1050" dirty="0">
                <a:solidFill>
                  <a:schemeClr val="bg1"/>
                </a:solidFill>
              </a:rPr>
              <a:t>nutrición, clínica médica, psicología, entre otros. Y en terreno se capta a través de los agentes sanitarios y cobertura de APS (Atención Primaria de Salud</a:t>
            </a:r>
            <a:r>
              <a:rPr lang="es-AR" sz="1050" dirty="0" smtClean="0">
                <a:solidFill>
                  <a:schemeClr val="bg1"/>
                </a:solidFill>
              </a:rPr>
              <a:t>)”.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El dispositivo de salud cuenta con una población a cargo de 3.900 habitantes aproximadamente, el área está estructurada en 7 sectores, de los cuales 3 tienen cobertura por agentes sanitarios y 4 por APS</a:t>
            </a:r>
            <a:r>
              <a:rPr lang="es-AR" sz="105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“La captación de personas con hipertensión en terreno nos permite la programación de turnos de la manera más inmediata posible, el tratamiento y el seguimiento mediante controles oportunos. Esa estrategia es la que más nos está resultando”, aseveró la profesional</a:t>
            </a:r>
            <a:r>
              <a:rPr lang="es-AR" sz="105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  <a:p>
            <a:pPr algn="just"/>
            <a:r>
              <a:rPr lang="es-AR" sz="1050" dirty="0">
                <a:solidFill>
                  <a:schemeClr val="bg1"/>
                </a:solidFill>
              </a:rPr>
              <a:t>Ramallo, agregó que “la capacitación interna y el fortalecimiento de los servicios de salud, la confección de un archivo Drive para la nominalización, que sirve de base para el pedido y dispensa de medicación, y las acciones de promoción de salud (caminatas a primera hora de la mañana los martes) han permitido una mejora significativa en la atención de la hipertensión arterial</a:t>
            </a:r>
            <a:r>
              <a:rPr lang="es-AR" sz="1050" dirty="0" smtClean="0">
                <a:solidFill>
                  <a:schemeClr val="bg1"/>
                </a:solidFill>
              </a:rPr>
              <a:t>”.</a:t>
            </a:r>
          </a:p>
          <a:p>
            <a:pPr algn="just"/>
            <a:endParaRPr lang="es-AR" sz="105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65374" y="2537479"/>
            <a:ext cx="1690254" cy="24006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sz="1000" b="1" dirty="0">
                <a:solidFill>
                  <a:schemeClr val="bg1"/>
                </a:solidFill>
              </a:rPr>
              <a:t>Inversiones</a:t>
            </a:r>
          </a:p>
          <a:p>
            <a:r>
              <a:rPr lang="es-AR" sz="1000" b="1" dirty="0">
                <a:solidFill>
                  <a:schemeClr val="bg1"/>
                </a:solidFill>
              </a:rPr>
              <a:t>Con fondos transferidos por el Programa Sumar+ se han comprado tensiómetros, brazaletes pediátricos, para obesos y adultos.</a:t>
            </a:r>
          </a:p>
          <a:p>
            <a:r>
              <a:rPr lang="es-AR" sz="1000" b="1" dirty="0">
                <a:solidFill>
                  <a:schemeClr val="bg1"/>
                </a:solidFill>
              </a:rPr>
              <a:t>Se adaptaron espacios  con criterios y protocolos para la correcta toma de presión arterial y se imprimió material gráfico de información para el equipo de salud.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372" y="128389"/>
            <a:ext cx="1690256" cy="22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BASE MINISTERIO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1663</Words>
  <Application>Microsoft Office PowerPoint</Application>
  <PresentationFormat>Presentación en pantalla (16:9)</PresentationFormat>
  <Paragraphs>127</Paragraphs>
  <Slides>12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Montserrat Medium</vt:lpstr>
      <vt:lpstr>Lora</vt:lpstr>
      <vt:lpstr>Montserrat</vt:lpstr>
      <vt:lpstr>PPT BASE MINISTERIOS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Testimonios</vt:lpstr>
      <vt:lpstr>Testimonios </vt:lpstr>
      <vt:lpstr>Testimonios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GABRIELA</cp:lastModifiedBy>
  <cp:revision>311</cp:revision>
  <dcterms:modified xsi:type="dcterms:W3CDTF">2026-04-10T14:32:54Z</dcterms:modified>
</cp:coreProperties>
</file>